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32.jpg" ContentType="image/pn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4" r:id="rId2"/>
    <p:sldId id="289" r:id="rId3"/>
    <p:sldId id="283" r:id="rId4"/>
    <p:sldId id="288" r:id="rId5"/>
    <p:sldId id="298" r:id="rId6"/>
    <p:sldId id="295" r:id="rId7"/>
    <p:sldId id="296" r:id="rId8"/>
    <p:sldId id="266" r:id="rId9"/>
    <p:sldId id="269" r:id="rId10"/>
    <p:sldId id="274" r:id="rId11"/>
    <p:sldId id="291" r:id="rId12"/>
    <p:sldId id="272" r:id="rId13"/>
    <p:sldId id="279" r:id="rId14"/>
    <p:sldId id="280" r:id="rId15"/>
    <p:sldId id="278" r:id="rId16"/>
    <p:sldId id="281" r:id="rId17"/>
    <p:sldId id="276" r:id="rId18"/>
    <p:sldId id="284" r:id="rId19"/>
    <p:sldId id="285" r:id="rId20"/>
    <p:sldId id="286" r:id="rId21"/>
    <p:sldId id="275" r:id="rId22"/>
    <p:sldId id="271" r:id="rId23"/>
    <p:sldId id="293" r:id="rId24"/>
    <p:sldId id="294" r:id="rId25"/>
    <p:sldId id="277" r:id="rId26"/>
    <p:sldId id="297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A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5"/>
    <p:restoredTop sz="93935" autoAdjust="0"/>
  </p:normalViewPr>
  <p:slideViewPr>
    <p:cSldViewPr snapToGrid="0" snapToObjects="1">
      <p:cViewPr varScale="1">
        <p:scale>
          <a:sx n="78" d="100"/>
          <a:sy n="78" d="100"/>
        </p:scale>
        <p:origin x="11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FF58A-ED0F-DC46-A709-B9EB600FFFC1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09AA1-113C-9F40-9E98-63D20E56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1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41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Parameters were found through Maximum Likelihood Estimation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12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alibri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Choice of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Calibri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not as important as bandwidth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latin typeface="Calibri (body)"/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alibri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Choice of </a:t>
                </a:r>
                <a:r>
                  <a:rPr lang="en-US" sz="1200" i="0">
                    <a:latin typeface="Cambria Math" panose="02040503050406030204" pitchFamily="18" charset="0"/>
                  </a:rPr>
                  <a:t>𝐾</a:t>
                </a:r>
                <a:r>
                  <a:rPr lang="en-US" sz="1200" dirty="0">
                    <a:solidFill>
                      <a:srgbClr val="000000"/>
                    </a:solidFill>
                    <a:latin typeface="Calibri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not as important as bandwidth </a:t>
                </a:r>
                <a:r>
                  <a:rPr lang="en-US" sz="1200" i="0">
                    <a:latin typeface="Cambria Math" panose="02040503050406030204" pitchFamily="18" charset="0"/>
                  </a:rPr>
                  <a:t>ℎ</a:t>
                </a:r>
                <a:r>
                  <a:rPr lang="en-US" sz="1200" dirty="0">
                    <a:latin typeface="Calibri (body)"/>
                  </a:rPr>
                  <a:t>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09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39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2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Scores present which model preformed the best across one location.</a:t>
            </a:r>
          </a:p>
          <a:p>
            <a:pPr marL="171450" indent="-1714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RTLLR has the highest RMSE score.</a:t>
            </a:r>
          </a:p>
          <a:p>
            <a:pPr marL="171450" indent="-1714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Relative percentage improvement seems the best for RTLLR as well.      </a:t>
            </a:r>
          </a:p>
          <a:p>
            <a:pPr marL="171450" indent="-1714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KDE models preform better than parametric models. </a:t>
            </a:r>
          </a:p>
          <a:p>
            <a:pPr marL="171450" indent="-1714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Gamma does worse in multiple locations.</a:t>
            </a:r>
          </a:p>
          <a:p>
            <a:pPr marL="171450" indent="-1714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MAE results are very similar to RMSE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75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Scores present which model preformed the best across one location.</a:t>
                </a:r>
              </a:p>
              <a:p>
                <a:pPr marL="171450" indent="-1714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RTLLR has the highest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score.</a:t>
                </a:r>
              </a:p>
              <a:p>
                <a:pPr marL="171450" indent="-1714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RTLLR has the narrowest interquartile range with the highest mean. KDE models preform better than parametric models. </a:t>
                </a:r>
              </a:p>
              <a:p>
                <a:pPr marL="171450" indent="-1714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Gamma seems unreliable cause of negative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Scores present which model preformed the best across one location.</a:t>
                </a:r>
              </a:p>
              <a:p>
                <a:pPr marL="171450" indent="-1714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RTLLR has the highest </a:t>
                </a:r>
                <a:r>
                  <a:rPr lang="en-US" i="0" dirty="0">
                    <a:latin typeface="Cambria Math" panose="02040503050406030204" pitchFamily="18" charset="0"/>
                  </a:rPr>
                  <a:t>𝑅^2</a:t>
                </a:r>
                <a:r>
                  <a:rPr lang="en-US" dirty="0"/>
                  <a:t> score.</a:t>
                </a:r>
              </a:p>
              <a:p>
                <a:pPr marL="171450" indent="-1714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RTLLR has the narrowest interquartile range with the highest mean. KDE models preform better than parametric models. </a:t>
                </a:r>
              </a:p>
              <a:p>
                <a:pPr marL="171450" indent="-1714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Gamma seems unreliable cause of negative </a:t>
                </a:r>
                <a:r>
                  <a:rPr lang="en-US" i="0" dirty="0">
                    <a:latin typeface="Cambria Math" panose="02040503050406030204" pitchFamily="18" charset="0"/>
                  </a:rPr>
                  <a:t>𝑅^2</a:t>
                </a:r>
                <a:r>
                  <a:rPr lang="en-US" dirty="0"/>
                  <a:t> values.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spcAft>
                    <a:spcPts val="12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oboto "/>
                  </a:rPr>
                  <a:t>RTLLR has seems to have the highest p-values followed by the KDE models.</a:t>
                </a:r>
              </a:p>
              <a:p>
                <a:pPr marL="171450" indent="-171450">
                  <a:spcAft>
                    <a:spcPts val="12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oboto "/>
                  </a:rPr>
                  <a:t>More locations are fit well by RTLLR in terms of the KS test p-value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&gt;0.01</m:t>
                    </m:r>
                  </m:oMath>
                </a14:m>
                <a:r>
                  <a:rPr lang="en-US" dirty="0">
                    <a:latin typeface="Roboto "/>
                  </a:rPr>
                  <a:t>). </a:t>
                </a:r>
              </a:p>
              <a:p>
                <a:pPr marL="171450" indent="-171450">
                  <a:spcAft>
                    <a:spcPts val="12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oboto "/>
                  </a:rPr>
                  <a:t>KDE models preform better than parametric models. </a:t>
                </a:r>
              </a:p>
              <a:p>
                <a:pPr marL="171450" indent="-171450">
                  <a:spcAft>
                    <a:spcPts val="12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oboto "/>
                  </a:rPr>
                  <a:t>None of the parametric models pass the threshold for any location.</a:t>
                </a:r>
              </a:p>
              <a:p>
                <a:endParaRPr lang="en-US" dirty="0">
                  <a:latin typeface="Roboto 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spcAft>
                    <a:spcPts val="12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RTLLR has seems to have the highest p-values followed by the KDE models.</a:t>
                </a:r>
              </a:p>
              <a:p>
                <a:pPr marL="171450" indent="-171450">
                  <a:spcAft>
                    <a:spcPts val="12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More locations are fit well by RTLLR in terms of the KS test p-value (</a:t>
                </a:r>
                <a:r>
                  <a:rPr lang="en-US" i="0" dirty="0">
                    <a:latin typeface="Cambria Math" panose="02040503050406030204" pitchFamily="18" charset="0"/>
                  </a:rPr>
                  <a:t>𝛼&gt;0.01</a:t>
                </a:r>
                <a:r>
                  <a:rPr lang="en-US" dirty="0"/>
                  <a:t>). </a:t>
                </a:r>
              </a:p>
              <a:p>
                <a:pPr marL="171450" indent="-171450">
                  <a:spcAft>
                    <a:spcPts val="12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KDE models preform better than parametric models. </a:t>
                </a:r>
              </a:p>
              <a:p>
                <a:pPr marL="171450" indent="-171450">
                  <a:spcAft>
                    <a:spcPts val="12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None of the parametric models pass the threshold for any location.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2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09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32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this project assessed the performance of 2 parametric models, namely Gaussian and Gamma, with 3 non parametric models, 2 KDE models and RTLLR.</a:t>
            </a:r>
          </a:p>
          <a:p>
            <a:r>
              <a:rPr lang="en-US" dirty="0"/>
              <a:t>Further research needed to investigate the performance of RTLLR in power systems planning and optimization studies.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9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68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64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5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4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0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21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85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78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http://www.networkrevolution.co.uk/resources/project-data/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38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Power system planning and optimization requires accurately estimating probabilities at random points in the future during the life of a power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AA1-113C-9F40-9E98-63D20E56E0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3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B3E7A28-EBA2-2F49-A53B-F21DE5820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68987586-439B-D646-B8CF-77BC252525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9999" y="3949700"/>
            <a:ext cx="9410989" cy="841375"/>
          </a:xfrm>
        </p:spPr>
        <p:txBody>
          <a:bodyPr>
            <a:normAutofit/>
          </a:bodyPr>
          <a:lstStyle>
            <a:lvl1pPr>
              <a:defRPr sz="3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2FFD41F1-D00C-554B-903A-2CB6FEFC9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99999" y="5761529"/>
            <a:ext cx="9410989" cy="583217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Content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B4D9FA1B-431F-F045-9126-9501085BC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99999" y="2826497"/>
            <a:ext cx="9410989" cy="760332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6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2980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09732B70-332F-0544-BCE8-E1AAC38E7A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6247" y="189824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25" y="3969835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59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EDE819F8-50DF-3048-914D-4E729909DB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1103" y="1796969"/>
            <a:ext cx="6099356" cy="1863524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1281" y="4653413"/>
            <a:ext cx="6099175" cy="960438"/>
          </a:xfrm>
        </p:spPr>
        <p:txBody>
          <a:bodyPr/>
          <a:lstStyle>
            <a:lvl1pPr algn="ct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74014D-421D-4042-8820-A9F5D543F3B9}"/>
              </a:ext>
            </a:extLst>
          </p:cNvPr>
          <p:cNvCxnSpPr/>
          <p:nvPr userDrawn="1"/>
        </p:nvCxnSpPr>
        <p:spPr>
          <a:xfrm>
            <a:off x="3132234" y="4170179"/>
            <a:ext cx="60499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78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Bottom Left_Flatten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8EA882E-3E7B-AB40-9D94-975D147C2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278" y="285946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278" y="5536148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EB9923-9B85-5F49-998B-F9F396E39C6D}"/>
              </a:ext>
            </a:extLst>
          </p:cNvPr>
          <p:cNvCxnSpPr/>
          <p:nvPr userDrawn="1"/>
        </p:nvCxnSpPr>
        <p:spPr>
          <a:xfrm>
            <a:off x="818707" y="5174733"/>
            <a:ext cx="6049927" cy="0"/>
          </a:xfrm>
          <a:prstGeom prst="line">
            <a:avLst/>
          </a:prstGeom>
          <a:ln w="57150">
            <a:solidFill>
              <a:srgbClr val="78B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62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ECB2591-C49C-CC46-9996-2C015ECF1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4A6D3D3-72F6-6945-BCF2-6F546B0A3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4043" y="2685356"/>
            <a:ext cx="6099356" cy="1863524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F951190-30B5-EC4F-86E2-6697F9F98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573" y="4694844"/>
            <a:ext cx="6099175" cy="960438"/>
          </a:xfrm>
        </p:spPr>
        <p:txBody>
          <a:bodyPr/>
          <a:lstStyle>
            <a:lvl1pPr algn="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328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76C854A0-985B-FB4B-AE4B-D28DD3D05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FC61832-0E5F-FD40-8B98-9692C42A5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2664566"/>
            <a:ext cx="10515599" cy="3512395"/>
          </a:xfrm>
        </p:spPr>
        <p:txBody>
          <a:bodyPr/>
          <a:lstStyle>
            <a:lvl1pPr marL="514350" indent="-514350" algn="l">
              <a:buFont typeface="Arial" panose="020B0604020202020204" pitchFamily="34" charset="0"/>
              <a:buChar char="•"/>
              <a:defRPr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105818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4F6D4F6A-D3FC-2149-83D5-614B95663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32619-E0E0-2D4A-9329-B3008A686B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604305"/>
            <a:ext cx="10515600" cy="3676946"/>
          </a:xfrm>
        </p:spPr>
        <p:txBody>
          <a:bodyPr/>
          <a:lstStyle>
            <a:lvl1pPr algn="l"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0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B40F4-6BCF-AC44-B890-C628546A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+mn-lt"/>
              </a:rPr>
              <a:t>Presentation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88C16-3DB6-8248-93AA-C2429707C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Description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2D5A6-89D6-624F-9080-4DAA8D607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8E0DB-3507-D441-AB89-6CA72722338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FA2A-210D-6D41-A28D-CE404F5A4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F6B89-0CCD-8A40-9207-0F5BB3FBA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9972E-B495-7D42-862D-914296B4C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0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8" r:id="rId4"/>
    <p:sldLayoutId id="2147483662" r:id="rId5"/>
    <p:sldLayoutId id="2147483653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10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hyperlink" Target="https://pdep.shinyapps.io/pdep_app/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1D436E-B15A-8945-BA99-E5F7CA98C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947" y="3799538"/>
            <a:ext cx="11218107" cy="841375"/>
          </a:xfrm>
        </p:spPr>
        <p:txBody>
          <a:bodyPr>
            <a:normAutofit fontScale="92500"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Begad Elhouty</a:t>
            </a:r>
            <a:r>
              <a:rPr lang="en-US" sz="3200" baseline="30000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, Samuel F. Feng</a:t>
            </a:r>
            <a:r>
              <a:rPr lang="en-US" sz="3200" baseline="300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, Tarek El-Fouly</a:t>
            </a:r>
            <a:r>
              <a:rPr lang="en-US" sz="3200" baseline="30000" dirty="0"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, Bashar Zahawi</a:t>
            </a:r>
            <a:r>
              <a:rPr lang="en-US" sz="3200" baseline="30000" dirty="0"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67506-261B-6245-AB5F-24A591F626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327" y="4994797"/>
            <a:ext cx="9410989" cy="1365855"/>
          </a:xfrm>
        </p:spPr>
        <p:txBody>
          <a:bodyPr>
            <a:normAutofit/>
          </a:bodyPr>
          <a:lstStyle/>
          <a:p>
            <a:pPr algn="ctr"/>
            <a:r>
              <a:rPr lang="en-US" sz="1800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1 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Learning Delivery &amp; Field Support, Emirates School Establishment</a:t>
            </a:r>
          </a:p>
          <a:p>
            <a:pPr algn="ctr"/>
            <a:r>
              <a:rPr lang="en-US" sz="1800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Department of Science &amp; Engineering, Sorbonne University</a:t>
            </a:r>
          </a:p>
          <a:p>
            <a:pPr algn="ctr"/>
            <a:r>
              <a:rPr lang="en-US" sz="1800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3 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Advanced Power &amp; Energy Center, </a:t>
            </a:r>
          </a:p>
          <a:p>
            <a:pPr algn="ctr"/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Department of Electrical Engineering and Computer Science, Khalifa University</a:t>
            </a:r>
            <a:endParaRPr lang="en-US" sz="1800" baseline="30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978786-E1EB-3843-9D40-197B5DED4C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354" y="2870373"/>
            <a:ext cx="10963292" cy="760332"/>
          </a:xfrm>
        </p:spPr>
        <p:txBody>
          <a:bodyPr/>
          <a:lstStyle/>
          <a:p>
            <a:r>
              <a:rPr lang="en-US" sz="4400" dirty="0">
                <a:latin typeface="Roboto Slab" pitchFamily="2" charset="0"/>
                <a:ea typeface="Roboto Slab" pitchFamily="2" charset="0"/>
              </a:rPr>
              <a:t>Root Transform Local Linear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714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508EB2-C482-8C42-B115-A993211B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9326" y="2639692"/>
            <a:ext cx="9029633" cy="1088604"/>
          </a:xfrm>
        </p:spPr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Statistical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8110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76AFC-D0B9-53EC-662E-A5DAAF227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The Statistical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478DED2-45D7-7103-D16C-F4363BB6BBB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27809" y="1768045"/>
                <a:ext cx="10998026" cy="4938375"/>
              </a:xfrm>
            </p:spPr>
            <p:txBody>
              <a:bodyPr>
                <a:normAutofit/>
              </a:bodyPr>
              <a:lstStyle/>
              <a:p>
                <a:pPr indent="-365760">
                  <a:lnSpc>
                    <a:spcPct val="130000"/>
                  </a:lnSpc>
                  <a:spcAft>
                    <a:spcPts val="36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be the electric load data is collected as a time series with observations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 A yearly collection of electric load data yields 17520 electric load observations.</a:t>
                </a:r>
              </a:p>
              <a:p>
                <a:pPr indent="-365760">
                  <a:lnSpc>
                    <a:spcPct val="130000"/>
                  </a:lnSpc>
                  <a:spcAft>
                    <a:spcPts val="36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Therefore, the goal is to find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for a random electric load point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in the future.</a:t>
                </a:r>
              </a:p>
              <a:p>
                <a:pPr indent="-365760">
                  <a:lnSpc>
                    <a:spcPct val="130000"/>
                  </a:lnSpc>
                  <a:spcAft>
                    <a:spcPts val="36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is unknown so we build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through statistical models.</a:t>
                </a:r>
              </a:p>
              <a:p>
                <a:pPr marL="0" indent="0">
                  <a:lnSpc>
                    <a:spcPct val="130000"/>
                  </a:lnSpc>
                  <a:spcAft>
                    <a:spcPts val="2400"/>
                  </a:spcAft>
                  <a:buNone/>
                </a:pPr>
                <a:endParaRPr lang="en-US" sz="22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  <a:p>
                <a:pPr marL="0" indent="0">
                  <a:lnSpc>
                    <a:spcPct val="130000"/>
                  </a:lnSpc>
                  <a:spcAft>
                    <a:spcPts val="2400"/>
                  </a:spcAft>
                  <a:buNone/>
                </a:pPr>
                <a:endParaRPr lang="en-US" sz="22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478DED2-45D7-7103-D16C-F4363BB6B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27809" y="1768045"/>
                <a:ext cx="10998026" cy="49383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93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76AFC-D0B9-53EC-662E-A5DAAF227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4412" y="466725"/>
            <a:ext cx="7542213" cy="666750"/>
          </a:xfrm>
        </p:spPr>
        <p:txBody>
          <a:bodyPr/>
          <a:lstStyle/>
          <a:p>
            <a:r>
              <a:rPr lang="en-US" sz="3600" dirty="0">
                <a:latin typeface="Roboto Slab" pitchFamily="2" charset="0"/>
                <a:ea typeface="Roboto Slab" pitchFamily="2" charset="0"/>
              </a:rPr>
              <a:t>Parametric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8DED2-45D7-7103-D16C-F4363BB6BB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860" y="1402510"/>
            <a:ext cx="10515599" cy="531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We studied the Gaussian &amp; Gamma models.</a:t>
            </a:r>
          </a:p>
          <a:p>
            <a:pPr marL="0" indent="0">
              <a:buNone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39FC32-7A9C-3C51-972D-26FD86E1B4AE}"/>
                  </a:ext>
                </a:extLst>
              </p:cNvPr>
              <p:cNvSpPr txBox="1"/>
              <p:nvPr/>
            </p:nvSpPr>
            <p:spPr>
              <a:xfrm>
                <a:off x="766860" y="1984695"/>
                <a:ext cx="4500981" cy="84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𝐺𝑎𝑢𝑠𝑠𝑖𝑎𝑛</m:t>
                          </m:r>
                        </m:sub>
                      </m:sSub>
                      <m:r>
                        <a:rPr lang="en-US" sz="2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20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2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39FC32-7A9C-3C51-972D-26FD86E1B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60" y="1984695"/>
                <a:ext cx="4500981" cy="846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11EE35F3-9C5C-6710-42E7-BFFDC5A33A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0398" y="2203362"/>
                <a:ext cx="10515599" cy="531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514350" marR="0" indent="-5143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00000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w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ith mean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11EE35F3-9C5C-6710-42E7-BFFDC5A33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398" y="2203362"/>
                <a:ext cx="10515599" cy="531991"/>
              </a:xfrm>
              <a:prstGeom prst="rect">
                <a:avLst/>
              </a:prstGeom>
              <a:blipFill>
                <a:blip r:embed="rId4"/>
                <a:stretch>
                  <a:fillRect l="-638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0678BD-233E-8953-9F83-383A6CD9E8DB}"/>
                  </a:ext>
                </a:extLst>
              </p:cNvPr>
              <p:cNvSpPr txBox="1"/>
              <p:nvPr/>
            </p:nvSpPr>
            <p:spPr>
              <a:xfrm>
                <a:off x="953252" y="2949158"/>
                <a:ext cx="3656054" cy="791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𝐺𝑎𝑚𝑚𝑎</m:t>
                          </m:r>
                        </m:sub>
                      </m:sSub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200" i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en-US" sz="220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0678BD-233E-8953-9F83-383A6CD9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52" y="2949158"/>
                <a:ext cx="3656054" cy="791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674D560B-0ADE-E622-874F-F364FC6D1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0397" y="3088889"/>
                <a:ext cx="10515599" cy="531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514350" marR="0" indent="-5143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00000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w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ith shape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and rate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parameters.</a:t>
                </a:r>
              </a:p>
            </p:txBody>
          </p:sp>
        </mc:Choice>
        <mc:Fallback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674D560B-0ADE-E622-874F-F364FC6D1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397" y="3088889"/>
                <a:ext cx="10515599" cy="531991"/>
              </a:xfrm>
              <a:prstGeom prst="rect">
                <a:avLst/>
              </a:prstGeom>
              <a:blipFill>
                <a:blip r:embed="rId6"/>
                <a:stretch>
                  <a:fillRect l="-638" t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29B6474-79E6-F9B8-57FF-6CFC97228933}"/>
              </a:ext>
            </a:extLst>
          </p:cNvPr>
          <p:cNvSpPr txBox="1">
            <a:spLocks/>
          </p:cNvSpPr>
          <p:nvPr/>
        </p:nvSpPr>
        <p:spPr>
          <a:xfrm>
            <a:off x="1252995" y="4955145"/>
            <a:ext cx="10515599" cy="1500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3000"/>
              </a:spcAft>
              <a:buNone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Calibri Light" panose="020F0302020204030204" pitchFamily="34" charset="0"/>
              </a:rPr>
              <a:t>Parametric models are interpretable and simpler to fit 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Calibri Light" panose="020F0302020204030204" pitchFamily="34" charset="0"/>
              </a:rPr>
              <a:t>Parametric models have high bias due to having rigid assumptions.</a:t>
            </a:r>
            <a:endParaRPr lang="en-US" sz="2000" b="1" dirty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  <a:cs typeface="Calibri Light" panose="020F0302020204030204" pitchFamily="34" charset="0"/>
            </a:endParaRPr>
          </a:p>
          <a:p>
            <a:pPr marL="0" indent="0">
              <a:spcAft>
                <a:spcPts val="1800"/>
              </a:spcAft>
              <a:buFont typeface="Arial" panose="020B0604020202020204" pitchFamily="34" charset="0"/>
              <a:buNone/>
            </a:pPr>
            <a:endParaRPr lang="en-US" sz="2000" b="1" dirty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1DBAD2D-6003-62C1-C844-3EADC61152EB}"/>
              </a:ext>
            </a:extLst>
          </p:cNvPr>
          <p:cNvSpPr txBox="1">
            <a:spLocks/>
          </p:cNvSpPr>
          <p:nvPr/>
        </p:nvSpPr>
        <p:spPr>
          <a:xfrm>
            <a:off x="766860" y="5916553"/>
            <a:ext cx="13591166" cy="53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1EC8B-6461-E0E5-0DD3-3D0801726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997" y="4946667"/>
            <a:ext cx="45724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76AFC-D0B9-53EC-662E-A5DAAF227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latin typeface="Roboto Slab" pitchFamily="2" charset="0"/>
                <a:ea typeface="Roboto Slab" pitchFamily="2" charset="0"/>
              </a:rPr>
              <a:t>Nonparametric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8DED2-45D7-7103-D16C-F4363BB6BB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1249680"/>
            <a:ext cx="10515599" cy="4927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Kernel Density Estimators (KDE)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7D3B36-ABCF-CD00-E6C5-6767A61F6828}"/>
                  </a:ext>
                </a:extLst>
              </p:cNvPr>
              <p:cNvSpPr txBox="1"/>
              <p:nvPr/>
            </p:nvSpPr>
            <p:spPr>
              <a:xfrm>
                <a:off x="476423" y="1797779"/>
                <a:ext cx="4485640" cy="853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𝐾𝐷𝐸</m:t>
                          </m:r>
                        </m:sub>
                      </m:sSub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r>
                        <a:rPr lang="en-US" sz="220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2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7D3B36-ABCF-CD00-E6C5-6767A61F6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23" y="1797779"/>
                <a:ext cx="4485640" cy="853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9B4EF6-EF74-F28B-CF64-4B11578E9A39}"/>
                  </a:ext>
                </a:extLst>
              </p:cNvPr>
              <p:cNvSpPr txBox="1"/>
              <p:nvPr/>
            </p:nvSpPr>
            <p:spPr>
              <a:xfrm>
                <a:off x="838200" y="3278335"/>
                <a:ext cx="99517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We use 2 Rule-Of-Thumb formulas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: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9B4EF6-EF74-F28B-CF64-4B11578E9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78335"/>
                <a:ext cx="9951721" cy="369332"/>
              </a:xfrm>
              <a:prstGeom prst="rect">
                <a:avLst/>
              </a:prstGeom>
              <a:blipFill>
                <a:blip r:embed="rId4"/>
                <a:stretch>
                  <a:fillRect l="-551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29A602-9125-98BD-9595-DCFD7C1145E1}"/>
                  </a:ext>
                </a:extLst>
              </p:cNvPr>
              <p:cNvSpPr txBox="1"/>
              <p:nvPr/>
            </p:nvSpPr>
            <p:spPr>
              <a:xfrm>
                <a:off x="838200" y="3810618"/>
                <a:ext cx="9951721" cy="556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𝑅𝑂𝑇</m:t>
                        </m:r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=1.059</m:t>
                    </m:r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</m:acc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200" dirty="0">
                    <a:latin typeface="Calibri (body)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29A602-9125-98BD-9595-DCFD7C11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0618"/>
                <a:ext cx="9951721" cy="5568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019E6D-0C1D-DC52-0458-A1DD8A7ACAFF}"/>
                  </a:ext>
                </a:extLst>
              </p:cNvPr>
              <p:cNvSpPr txBox="1"/>
              <p:nvPr/>
            </p:nvSpPr>
            <p:spPr>
              <a:xfrm>
                <a:off x="5652696" y="3764709"/>
                <a:ext cx="9951721" cy="556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𝑅𝑂𝑇</m:t>
                        </m:r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</m:acc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200" dirty="0">
                    <a:latin typeface="Calibri (body)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019E6D-0C1D-DC52-0458-A1DD8A7AC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696" y="3764709"/>
                <a:ext cx="9951721" cy="556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B68E6CA-31D7-79E0-723C-EC539C8B1367}"/>
              </a:ext>
            </a:extLst>
          </p:cNvPr>
          <p:cNvSpPr txBox="1"/>
          <p:nvPr/>
        </p:nvSpPr>
        <p:spPr>
          <a:xfrm>
            <a:off x="1337613" y="4967069"/>
            <a:ext cx="9951721" cy="1273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libri Light" panose="020F0302020204030204" pitchFamily="34" charset="0"/>
              </a:rPr>
              <a:t>KDE has lower bias than parametric models.</a:t>
            </a: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en-US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libri Light" panose="020F0302020204030204" pitchFamily="34" charset="0"/>
              </a:rPr>
              <a:t>KDE suffers from boundary bias.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47656585-7779-39F3-1216-FB59172DE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5709" y="1460010"/>
            <a:ext cx="2761699" cy="25831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2B117-5704-3B46-E393-F3DAE6CAD6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909" y="5138011"/>
            <a:ext cx="45724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2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76AFC-D0B9-53EC-662E-A5DAAF227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66725"/>
            <a:ext cx="8773160" cy="666750"/>
          </a:xfrm>
        </p:spPr>
        <p:txBody>
          <a:bodyPr/>
          <a:lstStyle/>
          <a:p>
            <a:r>
              <a:rPr lang="en-US" sz="3200" dirty="0">
                <a:latin typeface="Roboto Slab" pitchFamily="2" charset="0"/>
                <a:ea typeface="Roboto Slab" pitchFamily="2" charset="0"/>
              </a:rPr>
              <a:t>Root Transform Local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478DED2-45D7-7103-D16C-F4363BB6BBB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38200" y="1398494"/>
                <a:ext cx="10502899" cy="5211856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2400"/>
                  </a:spcAft>
                  <a:buFont typeface="+mj-lt"/>
                  <a:buAutoNum type="arabicPeriod"/>
                </a:pPr>
                <a:r>
                  <a:rPr lang="en-US" sz="2000" b="1" dirty="0">
                    <a:latin typeface="Roboto "/>
                    <a:ea typeface="Roboto light" panose="02000000000000000000" pitchFamily="2" charset="0"/>
                  </a:rPr>
                  <a:t>Binning</a:t>
                </a: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 Electric load data is divided into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bins, where n is the sample size.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be the number of observations in each bin,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represent the centers of each of the bins.</a:t>
                </a:r>
              </a:p>
              <a:p>
                <a:pPr>
                  <a:spcAft>
                    <a:spcPts val="2400"/>
                  </a:spcAft>
                  <a:buFont typeface="+mj-lt"/>
                  <a:buAutoNum type="arabicPeriod"/>
                </a:pPr>
                <a:r>
                  <a:rPr lang="en-US" sz="2000" b="1" dirty="0">
                    <a:latin typeface="Roboto "/>
                    <a:ea typeface="Roboto light" panose="02000000000000000000" pitchFamily="2" charset="0"/>
                  </a:rPr>
                  <a:t>Variance Stabilizing Transform</a:t>
                </a:r>
                <a:r>
                  <a:rPr lang="en-US" sz="2000" dirty="0">
                    <a:latin typeface="Roboto "/>
                    <a:ea typeface="Roboto light" panose="02000000000000000000" pitchFamily="2" charset="0"/>
                  </a:rPr>
                  <a:t>. </a:t>
                </a: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, yielding a new paired data set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𝑇</m:t>
                    </m:r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observations: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</a:t>
                </a:r>
              </a:p>
              <a:p>
                <a:pPr>
                  <a:spcAft>
                    <a:spcPts val="2400"/>
                  </a:spcAft>
                  <a:buFont typeface="+mj-lt"/>
                  <a:buAutoNum type="arabicPeriod"/>
                </a:pPr>
                <a:r>
                  <a:rPr lang="en-US" sz="2000" b="1" dirty="0">
                    <a:latin typeface="Roboto "/>
                    <a:ea typeface="Roboto light" panose="02000000000000000000" pitchFamily="2" charset="0"/>
                  </a:rPr>
                  <a:t>Nonparametric Regression</a:t>
                </a:r>
                <a:r>
                  <a:rPr lang="en-US" sz="2000" dirty="0">
                    <a:latin typeface="Roboto "/>
                    <a:ea typeface="Roboto light" panose="02000000000000000000" pitchFamily="2" charset="0"/>
                  </a:rPr>
                  <a:t>. </a:t>
                </a: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Any nonparametric regression can then be used on the paired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 We elect to use local linear regression because of its efficiency and accuracy in regression modelling.</a:t>
                </a:r>
              </a:p>
              <a:p>
                <a:pPr>
                  <a:spcAft>
                    <a:spcPts val="2400"/>
                  </a:spcAft>
                  <a:buFont typeface="+mj-lt"/>
                  <a:buAutoNum type="arabicPeriod"/>
                </a:pPr>
                <a:r>
                  <a:rPr lang="en-US" sz="2000" b="1" dirty="0">
                    <a:latin typeface="Roboto "/>
                    <a:ea typeface="Roboto light" panose="02000000000000000000" pitchFamily="2" charset="0"/>
                  </a:rPr>
                  <a:t>Unroot</a:t>
                </a: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 Reverse the root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)=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  <a:p>
                <a:pPr>
                  <a:spcAft>
                    <a:spcPts val="2400"/>
                  </a:spcAft>
                  <a:buFont typeface="+mj-lt"/>
                  <a:buAutoNum type="arabicPeriod"/>
                </a:pPr>
                <a:r>
                  <a:rPr lang="en-US" sz="2000" b="1" dirty="0">
                    <a:latin typeface="Roboto "/>
                    <a:ea typeface="Roboto light" panose="02000000000000000000" pitchFamily="2" charset="0"/>
                  </a:rPr>
                  <a:t>Normalize</a:t>
                </a:r>
                <a:r>
                  <a:rPr lang="en-US" sz="2000" dirty="0">
                    <a:latin typeface="Roboto "/>
                    <a:ea typeface="Roboto light" panose="02000000000000000000" pitchFamily="2" charset="0"/>
                  </a:rPr>
                  <a:t>. </a:t>
                </a: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We 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𝑅𝑇𝐿𝐿𝑅</m:t>
                        </m:r>
                      </m:sub>
                    </m:sSub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𝑅𝑇𝐿𝐿𝑅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478DED2-45D7-7103-D16C-F4363BB6B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38200" y="1398494"/>
                <a:ext cx="10502899" cy="5211856"/>
              </a:xfrm>
              <a:blipFill>
                <a:blip r:embed="rId2"/>
                <a:stretch>
                  <a:fillRect l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31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508EB2-C482-8C42-B115-A993211B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0189" y="2039193"/>
            <a:ext cx="7601358" cy="1088604"/>
          </a:xfrm>
        </p:spPr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Assessment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76AFC-D0B9-53EC-662E-A5DAAF227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66725"/>
            <a:ext cx="8773160" cy="666750"/>
          </a:xfrm>
        </p:spPr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Error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0A6AB9-B30A-48F1-85B1-9F3C04DB77C3}"/>
                  </a:ext>
                </a:extLst>
              </p:cNvPr>
              <p:cNvSpPr txBox="1"/>
              <p:nvPr/>
            </p:nvSpPr>
            <p:spPr>
              <a:xfrm>
                <a:off x="708659" y="2596290"/>
                <a:ext cx="5756685" cy="1183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0A6AB9-B30A-48F1-85B1-9F3C04DB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59" y="2596290"/>
                <a:ext cx="5756685" cy="1183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63C76D-EEC4-1C87-A88E-70AC9E762070}"/>
                  </a:ext>
                </a:extLst>
              </p:cNvPr>
              <p:cNvSpPr txBox="1"/>
              <p:nvPr/>
            </p:nvSpPr>
            <p:spPr>
              <a:xfrm>
                <a:off x="339315" y="4196331"/>
                <a:ext cx="5756685" cy="843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63C76D-EEC4-1C87-A88E-70AC9E762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15" y="4196331"/>
                <a:ext cx="5756685" cy="843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66C9E4-0D83-AFB3-C4C6-473E26D4E1F7}"/>
                  </a:ext>
                </a:extLst>
              </p:cNvPr>
              <p:cNvSpPr txBox="1"/>
              <p:nvPr/>
            </p:nvSpPr>
            <p:spPr>
              <a:xfrm>
                <a:off x="1356412" y="5516329"/>
                <a:ext cx="5756685" cy="937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1−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  ,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66C9E4-0D83-AFB3-C4C6-473E26D4E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412" y="5516329"/>
                <a:ext cx="5756685" cy="937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A86F621-C71C-B773-2A42-138A9C71E3E0}"/>
              </a:ext>
            </a:extLst>
          </p:cNvPr>
          <p:cNvSpPr/>
          <p:nvPr/>
        </p:nvSpPr>
        <p:spPr>
          <a:xfrm>
            <a:off x="1126084" y="3106781"/>
            <a:ext cx="230328" cy="230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A496CA-4053-537B-82D3-D3519DBFF4E6}"/>
              </a:ext>
            </a:extLst>
          </p:cNvPr>
          <p:cNvSpPr/>
          <p:nvPr/>
        </p:nvSpPr>
        <p:spPr>
          <a:xfrm>
            <a:off x="1126084" y="4503352"/>
            <a:ext cx="230328" cy="230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296A-F129-D240-1E9D-50B5ADFB4483}"/>
              </a:ext>
            </a:extLst>
          </p:cNvPr>
          <p:cNvSpPr/>
          <p:nvPr/>
        </p:nvSpPr>
        <p:spPr>
          <a:xfrm>
            <a:off x="1126084" y="5899924"/>
            <a:ext cx="230328" cy="230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3002B9-F6E6-89C6-C3CD-554D0767E80B}"/>
                  </a:ext>
                </a:extLst>
              </p:cNvPr>
              <p:cNvSpPr txBox="1"/>
              <p:nvPr/>
            </p:nvSpPr>
            <p:spPr>
              <a:xfrm>
                <a:off x="6021905" y="3251946"/>
                <a:ext cx="5945977" cy="1310700"/>
              </a:xfrm>
              <a:prstGeom prst="roundRect">
                <a:avLst>
                  <a:gd name="adj" fmla="val 3078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is the number of bins,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is the probability that data fall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,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2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is the estimated probability that data fall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3002B9-F6E6-89C6-C3CD-554D0767E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905" y="3251946"/>
                <a:ext cx="5945977" cy="1310700"/>
              </a:xfrm>
              <a:prstGeom prst="roundRect">
                <a:avLst>
                  <a:gd name="adj" fmla="val 3078"/>
                </a:avLst>
              </a:prstGeom>
              <a:blipFill>
                <a:blip r:embed="rId5"/>
                <a:stretch>
                  <a:fillRect t="-455" b="-5000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75474E-12B6-7443-64C0-3A00E0E62DFC}"/>
              </a:ext>
            </a:extLst>
          </p:cNvPr>
          <p:cNvSpPr/>
          <p:nvPr/>
        </p:nvSpPr>
        <p:spPr>
          <a:xfrm>
            <a:off x="1126084" y="1710210"/>
            <a:ext cx="230328" cy="230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944B2-9126-C51E-A588-2DAB56097D59}"/>
              </a:ext>
            </a:extLst>
          </p:cNvPr>
          <p:cNvSpPr txBox="1"/>
          <p:nvPr/>
        </p:nvSpPr>
        <p:spPr>
          <a:xfrm>
            <a:off x="1485952" y="1599017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Kolmogorov-Smirnov Test</a:t>
            </a:r>
          </a:p>
        </p:txBody>
      </p:sp>
    </p:spTree>
    <p:extLst>
      <p:ext uri="{BB962C8B-B14F-4D97-AF65-F5344CB8AC3E}">
        <p14:creationId xmlns:p14="http://schemas.microsoft.com/office/powerpoint/2010/main" val="28252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 animBg="1"/>
      <p:bldP spid="21" grpId="0" animBg="1"/>
      <p:bldP spid="22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508EB2-C482-8C42-B115-A993211B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0189" y="2639692"/>
            <a:ext cx="7601358" cy="1088604"/>
          </a:xfrm>
        </p:spPr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41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76AFC-D0B9-53EC-662E-A5DAAF227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66725"/>
            <a:ext cx="8773160" cy="666750"/>
          </a:xfrm>
        </p:spPr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RMSE Results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E71CBBE-7507-2E1F-61BE-56E17CF1C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75"/>
          <a:stretch/>
        </p:blipFill>
        <p:spPr>
          <a:xfrm>
            <a:off x="976350" y="1631318"/>
            <a:ext cx="4791403" cy="4605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5933C-CA73-177E-8AD3-77234FEDF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94" y="1631318"/>
            <a:ext cx="4679191" cy="46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7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E876AFC-D0B9-53EC-662E-A5DAAF227E3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38200" y="466725"/>
                <a:ext cx="8773160" cy="6667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>
                    <a:latin typeface="Roboto Slab" pitchFamily="2" charset="0"/>
                    <a:ea typeface="Roboto Slab" pitchFamily="2" charset="0"/>
                  </a:rPr>
                  <a:t> Results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E876AFC-D0B9-53EC-662E-A5DAAF227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38200" y="466725"/>
                <a:ext cx="8773160" cy="666750"/>
              </a:xfrm>
              <a:blipFill>
                <a:blip r:embed="rId3"/>
                <a:stretch>
                  <a:fillRect t="-14679" b="-46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4A17536-A7F3-23D8-544B-6584073D9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762451"/>
              </p:ext>
            </p:extLst>
          </p:nvPr>
        </p:nvGraphicFramePr>
        <p:xfrm>
          <a:off x="6867922" y="2928465"/>
          <a:ext cx="4485879" cy="1996316"/>
        </p:xfrm>
        <a:graphic>
          <a:graphicData uri="http://schemas.openxmlformats.org/drawingml/2006/table">
            <a:tbl>
              <a:tblPr firstRow="1" firstCol="1" bandRow="1"/>
              <a:tblGrid>
                <a:gridCol w="1495293">
                  <a:extLst>
                    <a:ext uri="{9D8B030D-6E8A-4147-A177-3AD203B41FA5}">
                      <a16:colId xmlns:a16="http://schemas.microsoft.com/office/drawing/2014/main" val="706573550"/>
                    </a:ext>
                  </a:extLst>
                </a:gridCol>
                <a:gridCol w="1495293">
                  <a:extLst>
                    <a:ext uri="{9D8B030D-6E8A-4147-A177-3AD203B41FA5}">
                      <a16:colId xmlns:a16="http://schemas.microsoft.com/office/drawing/2014/main" val="2335858247"/>
                    </a:ext>
                  </a:extLst>
                </a:gridCol>
                <a:gridCol w="1495293">
                  <a:extLst>
                    <a:ext uri="{9D8B030D-6E8A-4147-A177-3AD203B41FA5}">
                      <a16:colId xmlns:a16="http://schemas.microsoft.com/office/drawing/2014/main" val="840597223"/>
                    </a:ext>
                  </a:extLst>
                </a:gridCol>
              </a:tblGrid>
              <a:tr h="285188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</a:t>
                      </a:r>
                      <a:r>
                        <a:rPr lang="en-US" sz="1600" b="1" baseline="30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60301"/>
                  </a:ext>
                </a:extLst>
              </a:tr>
              <a:tr h="5703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Maximum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42549"/>
                  </a:ext>
                </a:extLst>
              </a:tr>
              <a:tr h="28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459133"/>
                  </a:ext>
                </a:extLst>
              </a:tr>
              <a:tr h="28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74425"/>
                  </a:ext>
                </a:extLst>
              </a:tr>
              <a:tr h="28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489497"/>
                  </a:ext>
                </a:extLst>
              </a:tr>
              <a:tr h="28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AHFF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8969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85F41C-7BCC-29D5-B1E3-4D6A1F35DF7D}"/>
                  </a:ext>
                </a:extLst>
              </p:cNvPr>
              <p:cNvSpPr txBox="1"/>
              <p:nvPr/>
            </p:nvSpPr>
            <p:spPr>
              <a:xfrm>
                <a:off x="7587544" y="5212317"/>
                <a:ext cx="609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Average and Maximum values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85F41C-7BCC-29D5-B1E3-4D6A1F35D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44" y="5212317"/>
                <a:ext cx="6096000" cy="338554"/>
              </a:xfrm>
              <a:prstGeom prst="rect">
                <a:avLst/>
              </a:prstGeom>
              <a:blipFill>
                <a:blip r:embed="rId4"/>
                <a:stretch>
                  <a:fillRect l="-60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B353BA3-9D03-CF9D-A0F1-B1776399F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81" y="1691674"/>
            <a:ext cx="4485881" cy="446989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24A4D0D-E062-9E6B-4863-0E4D715E3C1C}"/>
              </a:ext>
            </a:extLst>
          </p:cNvPr>
          <p:cNvSpPr txBox="1">
            <a:spLocks/>
          </p:cNvSpPr>
          <p:nvPr/>
        </p:nvSpPr>
        <p:spPr>
          <a:xfrm>
            <a:off x="838199" y="1781908"/>
            <a:ext cx="6711463" cy="4395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1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9B03B-82F3-234C-231E-699E563D79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2930903" y="544034"/>
            <a:ext cx="6099356" cy="707491"/>
          </a:xfrm>
        </p:spPr>
        <p:txBody>
          <a:bodyPr/>
          <a:lstStyle/>
          <a:p>
            <a:r>
              <a:rPr lang="en-US" sz="4000" dirty="0">
                <a:latin typeface="Roboto Slab" pitchFamily="2" charset="0"/>
                <a:ea typeface="Roboto Slab" pitchFamily="2" charset="0"/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EC29D-79C4-193C-8488-9D5D928195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7117" y="1313136"/>
            <a:ext cx="6099175" cy="552888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3600" dirty="0">
                <a:latin typeface="Roboto "/>
                <a:cs typeface="Calibri" panose="020F0502020204030204" pitchFamily="34" charset="0"/>
              </a:rPr>
              <a:t>Motivation</a:t>
            </a: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3600" dirty="0">
                <a:latin typeface="Roboto "/>
                <a:cs typeface="Calibri" panose="020F0502020204030204" pitchFamily="34" charset="0"/>
              </a:rPr>
              <a:t>Electric Load Data</a:t>
            </a: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3600" dirty="0">
                <a:latin typeface="Roboto "/>
                <a:cs typeface="Calibri" panose="020F0502020204030204" pitchFamily="34" charset="0"/>
              </a:rPr>
              <a:t>Statistical Models</a:t>
            </a: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3600" dirty="0">
                <a:latin typeface="Roboto "/>
                <a:cs typeface="Calibri" panose="020F0502020204030204" pitchFamily="34" charset="0"/>
              </a:rPr>
              <a:t>Assessment Methodology</a:t>
            </a: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3600" dirty="0">
                <a:latin typeface="Roboto "/>
                <a:cs typeface="Calibri" panose="020F0502020204030204" pitchFamily="34" charset="0"/>
              </a:rPr>
              <a:t>Results</a:t>
            </a: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endParaRPr lang="en-US" sz="3600" dirty="0">
              <a:latin typeface="Roboto 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C8A4B8-2B8D-DEA7-75B4-D77CD914A952}"/>
              </a:ext>
            </a:extLst>
          </p:cNvPr>
          <p:cNvSpPr/>
          <p:nvPr/>
        </p:nvSpPr>
        <p:spPr>
          <a:xfrm>
            <a:off x="914400" y="1637145"/>
            <a:ext cx="415636" cy="4156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Roboto "/>
                <a:ea typeface="Roboto Slab" pitchFamily="2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C273B-6530-BE6D-E3C0-2B465A49DF38}"/>
              </a:ext>
            </a:extLst>
          </p:cNvPr>
          <p:cNvSpPr/>
          <p:nvPr/>
        </p:nvSpPr>
        <p:spPr>
          <a:xfrm>
            <a:off x="914400" y="2609850"/>
            <a:ext cx="415636" cy="4156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Roboto "/>
                <a:ea typeface="Roboto Slab" pitchFamily="2" charset="0"/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24A2E7-C2B3-1FCB-D3EC-01FF7204BFC6}"/>
              </a:ext>
            </a:extLst>
          </p:cNvPr>
          <p:cNvSpPr/>
          <p:nvPr/>
        </p:nvSpPr>
        <p:spPr>
          <a:xfrm>
            <a:off x="914400" y="3582555"/>
            <a:ext cx="415636" cy="4156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Roboto "/>
                <a:ea typeface="Roboto Slab" pitchFamily="2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7DA33-86B2-5FDA-68F8-912A6AD9AC19}"/>
              </a:ext>
            </a:extLst>
          </p:cNvPr>
          <p:cNvSpPr/>
          <p:nvPr/>
        </p:nvSpPr>
        <p:spPr>
          <a:xfrm>
            <a:off x="914400" y="4555260"/>
            <a:ext cx="415636" cy="4156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Roboto "/>
                <a:ea typeface="Roboto Slab" pitchFamily="2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A88C9-E92B-8699-5EAE-E2E94B9EAE57}"/>
              </a:ext>
            </a:extLst>
          </p:cNvPr>
          <p:cNvSpPr/>
          <p:nvPr/>
        </p:nvSpPr>
        <p:spPr>
          <a:xfrm>
            <a:off x="914400" y="5527965"/>
            <a:ext cx="415636" cy="4156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Roboto "/>
                <a:ea typeface="Roboto Slab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2247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76AFC-D0B9-53EC-662E-A5DAAF227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66725"/>
            <a:ext cx="8773160" cy="666750"/>
          </a:xfrm>
        </p:spPr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KS Test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A1812-BA9C-6C1E-5978-3DF678B4F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93" y="2115170"/>
            <a:ext cx="6001794" cy="3789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CAF76-2D64-B0AA-9510-3CCDAB987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427" y="2115169"/>
            <a:ext cx="6167340" cy="378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2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508EB2-C482-8C42-B115-A993211B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927106"/>
            <a:ext cx="10759440" cy="1088604"/>
          </a:xfrm>
        </p:spPr>
        <p:txBody>
          <a:bodyPr/>
          <a:lstStyle/>
          <a:p>
            <a:r>
              <a:rPr lang="en-US" sz="7200" dirty="0">
                <a:latin typeface="Roboto Slab" pitchFamily="2" charset="0"/>
                <a:ea typeface="Roboto Slab" pitchFamily="2" charset="0"/>
              </a:rPr>
              <a:t>Probability Density Estimation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7755E-953E-175B-523A-65EBAFDD69E4}"/>
              </a:ext>
            </a:extLst>
          </p:cNvPr>
          <p:cNvSpPr txBox="1"/>
          <p:nvPr/>
        </p:nvSpPr>
        <p:spPr>
          <a:xfrm>
            <a:off x="4496126" y="4656574"/>
            <a:ext cx="34241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</a:rPr>
              <a:t>PDEP App</a:t>
            </a:r>
          </a:p>
        </p:txBody>
      </p:sp>
    </p:spTree>
    <p:extLst>
      <p:ext uri="{BB962C8B-B14F-4D97-AF65-F5344CB8AC3E}">
        <p14:creationId xmlns:p14="http://schemas.microsoft.com/office/powerpoint/2010/main" val="35877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D06B3BF-E9DE-0BCA-21C6-B91BDDD595EA}"/>
              </a:ext>
            </a:extLst>
          </p:cNvPr>
          <p:cNvGrpSpPr/>
          <p:nvPr/>
        </p:nvGrpSpPr>
        <p:grpSpPr>
          <a:xfrm>
            <a:off x="7243007" y="1115658"/>
            <a:ext cx="4444760" cy="5351851"/>
            <a:chOff x="2240300" y="-2240151"/>
            <a:chExt cx="8368241" cy="100760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C45110-C4FD-5BF2-2669-38949D2C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6397" y="-2240151"/>
              <a:ext cx="8362144" cy="6858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5CBA160-5F4E-20E2-6D48-E36F63D0E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0300" y="4617956"/>
              <a:ext cx="8362144" cy="3217932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66725"/>
            <a:ext cx="9606280" cy="666750"/>
          </a:xfrm>
        </p:spPr>
        <p:txBody>
          <a:bodyPr/>
          <a:lstStyle/>
          <a:p>
            <a:r>
              <a:rPr lang="en-US" sz="3600" dirty="0">
                <a:latin typeface="Roboto Slab" pitchFamily="2" charset="0"/>
                <a:ea typeface="Roboto Slab" pitchFamily="2" charset="0"/>
              </a:rPr>
              <a:t>PDEP Web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A38F-1329-CB45-8996-F9A35C42D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341120"/>
            <a:ext cx="5952566" cy="5050155"/>
          </a:xfrm>
        </p:spPr>
        <p:txBody>
          <a:bodyPr>
            <a:no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>
                <a:latin typeface="Roboto "/>
              </a:rPr>
              <a:t>Features of the application include:</a:t>
            </a:r>
          </a:p>
          <a:p>
            <a:pPr marL="537210" lvl="1" indent="-36576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Split provided dataset into train and test.</a:t>
            </a:r>
          </a:p>
          <a:p>
            <a:pPr marL="537210" lvl="1" indent="-36576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Vary the train split percentage.</a:t>
            </a:r>
          </a:p>
          <a:p>
            <a:pPr marL="537210" lvl="1" indent="-36576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Vary the seed</a:t>
            </a:r>
          </a:p>
          <a:p>
            <a:pPr marL="537210" lvl="1" indent="-36576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Plot a selection of various parametric and nonparametric models</a:t>
            </a:r>
          </a:p>
          <a:p>
            <a:pPr marL="537210" lvl="1" indent="-36576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Obtain error metrics for all models chosen</a:t>
            </a:r>
          </a:p>
          <a:p>
            <a:pPr marL="537210" lvl="1" indent="-36576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Download plots</a:t>
            </a:r>
          </a:p>
          <a:p>
            <a:pPr marL="537210" lvl="1" indent="-36576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Download CDF values for all models.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95C6CE-ECD6-EEF8-3827-8E404D393672}"/>
              </a:ext>
            </a:extLst>
          </p:cNvPr>
          <p:cNvSpPr/>
          <p:nvPr/>
        </p:nvSpPr>
        <p:spPr>
          <a:xfrm>
            <a:off x="7243007" y="1115658"/>
            <a:ext cx="4435913" cy="54424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18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508EB2-C482-8C42-B115-A993211B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280" y="2656680"/>
            <a:ext cx="10759440" cy="1088604"/>
          </a:xfrm>
        </p:spPr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0193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154" y="466725"/>
            <a:ext cx="9606280" cy="666750"/>
          </a:xfrm>
        </p:spPr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2913D-EBA4-A633-5A69-446D5BDF3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59" y="1660784"/>
            <a:ext cx="3705806" cy="223377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35D9D6-2033-0597-EC47-342301E3833D}"/>
                  </a:ext>
                </a:extLst>
              </p:cNvPr>
              <p:cNvSpPr txBox="1"/>
              <p:nvPr/>
            </p:nvSpPr>
            <p:spPr>
              <a:xfrm>
                <a:off x="505815" y="1730408"/>
                <a:ext cx="7608344" cy="3354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justLow" rtl="0">
                  <a:spcBef>
                    <a:spcPts val="1800"/>
                  </a:spcBef>
                  <a:spcAft>
                    <a:spcPts val="1800"/>
                  </a:spcAft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We recommend RTLLR for load density estimation as it:</a:t>
                </a:r>
              </a:p>
              <a:p>
                <a:pPr marL="800100" lvl="1" indent="-342900" algn="justLow">
                  <a:spcBef>
                    <a:spcPts val="600"/>
                  </a:spcBef>
                  <a:spcAft>
                    <a:spcPts val="18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a</a:t>
                </a:r>
                <a:r>
                  <a:rPr lang="en-US" sz="2200" dirty="0">
                    <a:solidFill>
                      <a:srgbClr val="000000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voids boundary bias in KDE models. </a:t>
                </a:r>
              </a:p>
              <a:p>
                <a:pPr marL="800100" lvl="1" indent="-342900" algn="justLow">
                  <a:spcBef>
                    <a:spcPts val="600"/>
                  </a:spcBef>
                  <a:spcAft>
                    <a:spcPts val="18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visually follows the shape of electric load distribution. </a:t>
                </a:r>
                <a:endParaRPr lang="en-US" sz="2200" dirty="0">
                  <a:solidFill>
                    <a:srgbClr val="00000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Times New Roman" panose="02020603050405020304" pitchFamily="18" charset="0"/>
                </a:endParaRPr>
              </a:p>
              <a:p>
                <a:pPr marL="800100" lvl="1" indent="-342900" algn="justLow">
                  <a:spcBef>
                    <a:spcPts val="600"/>
                  </a:spcBef>
                  <a:spcAft>
                    <a:spcPts val="18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Has the lowest error metrics and highest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000000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  <a:cs typeface="Times New Roman" panose="02020603050405020304" pitchFamily="18" charset="0"/>
                  </a:rPr>
                  <a:t> values when compared to KDE and parametric models. </a:t>
                </a:r>
              </a:p>
              <a:p>
                <a:pPr marL="800100" lvl="1" indent="-342900" algn="justLow">
                  <a:spcBef>
                    <a:spcPts val="600"/>
                  </a:spcBef>
                  <a:spcAft>
                    <a:spcPts val="18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rgbClr val="00000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Traditional Arabic" panose="02020603050405020304" pitchFamily="18" charset="-78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35D9D6-2033-0597-EC47-342301E38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15" y="1730408"/>
                <a:ext cx="7608344" cy="3354765"/>
              </a:xfrm>
              <a:prstGeom prst="rect">
                <a:avLst/>
              </a:prstGeom>
              <a:blipFill>
                <a:blip r:embed="rId4"/>
                <a:stretch>
                  <a:fillRect l="-1122" t="-1273" r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08F1AB1-E08E-6EC7-C0DF-8677C53DE0E5}"/>
              </a:ext>
            </a:extLst>
          </p:cNvPr>
          <p:cNvSpPr txBox="1"/>
          <p:nvPr/>
        </p:nvSpPr>
        <p:spPr>
          <a:xfrm>
            <a:off x="615202" y="5085173"/>
            <a:ext cx="6689838" cy="93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indent="-457200" algn="justLow">
              <a:lnSpc>
                <a:spcPct val="130000"/>
              </a:lnSpc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2. </a:t>
            </a: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You can use an open-source web application to recreate our analysis on any data.</a:t>
            </a:r>
            <a:endParaRPr lang="en-US" sz="2200" dirty="0">
              <a:solidFill>
                <a:srgbClr val="000000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A5B4B-399B-9B19-FF56-CE4CB9C9F498}"/>
              </a:ext>
            </a:extLst>
          </p:cNvPr>
          <p:cNvSpPr txBox="1"/>
          <p:nvPr/>
        </p:nvSpPr>
        <p:spPr>
          <a:xfrm>
            <a:off x="8032002" y="60219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https://pdep.shinyapps.io/pdep_app/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94085600-E162-F6A1-5FD3-C2E2B9619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410" y="4612640"/>
            <a:ext cx="1409303" cy="14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27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508EB2-C482-8C42-B115-A993211B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95321" y="2639692"/>
            <a:ext cx="7601358" cy="1088604"/>
          </a:xfrm>
        </p:spPr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3CE9A-99C7-604E-B955-B3F5C3AFB6B8}"/>
              </a:ext>
            </a:extLst>
          </p:cNvPr>
          <p:cNvSpPr txBox="1"/>
          <p:nvPr/>
        </p:nvSpPr>
        <p:spPr>
          <a:xfrm>
            <a:off x="3046880" y="4477436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 would like to specially thank family, friends and the team for advising me throughout the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8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508EB2-C482-8C42-B115-A993211B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280" y="2656680"/>
            <a:ext cx="10759440" cy="1088604"/>
          </a:xfrm>
        </p:spPr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Appendix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012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76AFC-D0B9-53EC-662E-A5DAAF227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66725"/>
            <a:ext cx="8773160" cy="666750"/>
          </a:xfrm>
        </p:spPr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Kolmogorov-Smirnov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478DED2-45D7-7103-D16C-F4363BB6BBB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38200" y="1330960"/>
                <a:ext cx="10515599" cy="5060315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be </a:t>
                </a:r>
                <a:r>
                  <a:rPr lang="en-US" sz="2000" dirty="0" err="1">
                    <a:latin typeface="Roboto Light" panose="02000000000000000000" pitchFamily="2" charset="0"/>
                    <a:ea typeface="Roboto Light" panose="02000000000000000000" pitchFamily="2" charset="0"/>
                  </a:rPr>
                  <a:t>iid</a:t>
                </a: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with CDF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 Then, the null hypothesis for the Kolmogorov-Smirnov test is:</a:t>
                </a: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is the CDF of the estimated model.   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The </a:t>
                </a:r>
                <a:r>
                  <a:rPr lang="en-US" sz="2000" dirty="0" err="1">
                    <a:latin typeface="Roboto Light" panose="02000000000000000000" pitchFamily="2" charset="0"/>
                    <a:ea typeface="Roboto Light" panose="02000000000000000000" pitchFamily="2" charset="0"/>
                  </a:rPr>
                  <a:t>Kolomogorov</a:t>
                </a: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-Smirnov test 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is calculated by finding the supremum distance between the data's ECDF, an estimate of the true CDF, and the CDF of the model. The lower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is, the better the model's fit is.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The p-value is then calculated from the 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where the model is a good fit for the data if the p-value is larger than the threshold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&gt;0.01</m:t>
                    </m:r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478DED2-45D7-7103-D16C-F4363BB6B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38200" y="1330960"/>
                <a:ext cx="10515599" cy="5060315"/>
              </a:xfrm>
              <a:blipFill>
                <a:blip r:embed="rId3"/>
                <a:stretch>
                  <a:fillRect l="-638" t="-482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4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508EB2-C482-8C42-B115-A993211B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0189" y="2868291"/>
            <a:ext cx="7601358" cy="1088604"/>
          </a:xfrm>
        </p:spPr>
        <p:txBody>
          <a:bodyPr/>
          <a:lstStyle/>
          <a:p>
            <a:r>
              <a:rPr lang="en-US" sz="6600" dirty="0">
                <a:latin typeface="Roboto Slab" pitchFamily="2" charset="0"/>
                <a:ea typeface="Roboto Slab" pitchFamily="2" charset="0"/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814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latin typeface="Roboto Slab" pitchFamily="2" charset="0"/>
                <a:ea typeface="Roboto Slab" pitchFamily="2" charset="0"/>
              </a:rPr>
              <a:t>Electric Load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A38F-1329-CB45-8996-F9A35C42D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90783"/>
            <a:ext cx="2692940" cy="59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Roboto "/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4DDCD-8B5D-BC45-C8E3-5DF4B46A35BD}"/>
              </a:ext>
            </a:extLst>
          </p:cNvPr>
          <p:cNvSpPr txBox="1"/>
          <p:nvPr/>
        </p:nvSpPr>
        <p:spPr>
          <a:xfrm>
            <a:off x="838198" y="2080473"/>
            <a:ext cx="1072755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Electric power networks try to strike a balance between meeting customer’s energy demand and maintain supply quality.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F93AB47-A643-1F0A-BA43-D838F2263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270" y="4453503"/>
            <a:ext cx="2414285" cy="16831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259B405-C964-1B64-CDBC-961591793A68}"/>
              </a:ext>
            </a:extLst>
          </p:cNvPr>
          <p:cNvSpPr txBox="1"/>
          <p:nvPr/>
        </p:nvSpPr>
        <p:spPr>
          <a:xfrm>
            <a:off x="7464035" y="3991838"/>
            <a:ext cx="2123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More Practical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2DB571-C6F0-2AD5-CCE7-EB6D87C034E3}"/>
              </a:ext>
            </a:extLst>
          </p:cNvPr>
          <p:cNvSpPr txBox="1"/>
          <p:nvPr/>
        </p:nvSpPr>
        <p:spPr>
          <a:xfrm>
            <a:off x="2604445" y="4028910"/>
            <a:ext cx="1646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Traditionally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83CA3EB-C49E-B93C-9E2A-FDF5B4DEF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148" y="4490575"/>
            <a:ext cx="2414284" cy="1683129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06B687D-BE65-1F85-F891-169414CF8BCB}"/>
              </a:ext>
            </a:extLst>
          </p:cNvPr>
          <p:cNvGrpSpPr/>
          <p:nvPr/>
        </p:nvGrpSpPr>
        <p:grpSpPr>
          <a:xfrm>
            <a:off x="13261499" y="4374341"/>
            <a:ext cx="2521407" cy="1762291"/>
            <a:chOff x="7546970" y="1734270"/>
            <a:chExt cx="2521407" cy="1762291"/>
          </a:xfrm>
        </p:grpSpPr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6CC027C2-A557-47A1-0154-7B380F90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08" y="1734270"/>
              <a:ext cx="809269" cy="809269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CA22CB7-1D98-F611-670B-852703AC6489}"/>
                </a:ext>
              </a:extLst>
            </p:cNvPr>
            <p:cNvGrpSpPr/>
            <p:nvPr/>
          </p:nvGrpSpPr>
          <p:grpSpPr>
            <a:xfrm>
              <a:off x="7546970" y="1734270"/>
              <a:ext cx="809269" cy="809269"/>
              <a:chOff x="3657905" y="4125741"/>
              <a:chExt cx="1741353" cy="1741353"/>
            </a:xfrm>
          </p:grpSpPr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5F4F9F4E-B54D-9F91-1103-6649E4405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7905" y="4125741"/>
                <a:ext cx="1741353" cy="1741353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045889-2A6A-5744-442C-06C0B63B9CE0}"/>
                  </a:ext>
                </a:extLst>
              </p:cNvPr>
              <p:cNvSpPr/>
              <p:nvPr/>
            </p:nvSpPr>
            <p:spPr>
              <a:xfrm>
                <a:off x="4742688" y="4650608"/>
                <a:ext cx="280416" cy="506608"/>
              </a:xfrm>
              <a:prstGeom prst="rect">
                <a:avLst/>
              </a:prstGeom>
              <a:solidFill>
                <a:srgbClr val="FFEAA7"/>
              </a:solidFill>
              <a:ln>
                <a:solidFill>
                  <a:srgbClr val="FFEA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601A77-BC72-123D-6924-31E018A203D5}"/>
                </a:ext>
              </a:extLst>
            </p:cNvPr>
            <p:cNvGrpSpPr/>
            <p:nvPr/>
          </p:nvGrpSpPr>
          <p:grpSpPr>
            <a:xfrm>
              <a:off x="7685679" y="2630339"/>
              <a:ext cx="2125293" cy="866222"/>
              <a:chOff x="8809351" y="2964706"/>
              <a:chExt cx="2125293" cy="866222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4FACEFC7-6195-B228-CC73-94D6103F5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7138" y="2964706"/>
                <a:ext cx="1457325" cy="866222"/>
              </a:xfrm>
              <a:prstGeom prst="upArrowCallout">
                <a:avLst>
                  <a:gd name="adj1" fmla="val 101461"/>
                  <a:gd name="adj2" fmla="val 51170"/>
                  <a:gd name="adj3" fmla="val 25000"/>
                  <a:gd name="adj4" fmla="val 64977"/>
                </a:avLst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457B899F-F549-BA07-99FF-6B046FDDA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60870" t="873" r="396" b="51181"/>
              <a:stretch/>
            </p:blipFill>
            <p:spPr>
              <a:xfrm>
                <a:off x="10254890" y="2971189"/>
                <a:ext cx="679754" cy="415315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AA5E5063-0680-9585-3479-B83B28C60F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499" t="874" r="61290" b="68774"/>
              <a:stretch/>
            </p:blipFill>
            <p:spPr>
              <a:xfrm>
                <a:off x="8809351" y="2971189"/>
                <a:ext cx="670560" cy="262915"/>
              </a:xfrm>
              <a:prstGeom prst="rect">
                <a:avLst/>
              </a:prstGeom>
            </p:spPr>
          </p:pic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CA2DF6E-FCED-B899-8783-A28A476A9FAB}"/>
              </a:ext>
            </a:extLst>
          </p:cNvPr>
          <p:cNvSpPr txBox="1"/>
          <p:nvPr/>
        </p:nvSpPr>
        <p:spPr>
          <a:xfrm>
            <a:off x="838200" y="3434950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To combat this issue: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53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latin typeface="Roboto Slab" pitchFamily="2" charset="0"/>
                <a:ea typeface="Roboto Slab" pitchFamily="2" charset="0"/>
              </a:rPr>
              <a:t>Electric Load Estimation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97420A3-A8E9-3038-C022-C602C23D191C}"/>
              </a:ext>
            </a:extLst>
          </p:cNvPr>
          <p:cNvSpPr txBox="1">
            <a:spLocks/>
          </p:cNvSpPr>
          <p:nvPr/>
        </p:nvSpPr>
        <p:spPr>
          <a:xfrm>
            <a:off x="853601" y="1652107"/>
            <a:ext cx="5183222" cy="418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Roboto "/>
              </a:rPr>
              <a:t>Applications of Electric Load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2CDF8-E041-DDDB-6F24-5260015F75FD}"/>
              </a:ext>
            </a:extLst>
          </p:cNvPr>
          <p:cNvSpPr txBox="1"/>
          <p:nvPr/>
        </p:nvSpPr>
        <p:spPr>
          <a:xfrm>
            <a:off x="838199" y="2371658"/>
            <a:ext cx="53390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Planning, operating and optimizing microgrids.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Optimal allocation of renewable distributed generation to minimize annual energy loss.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Evaluating the reliability and accuracy of power systems with PV power generation.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Integration of batteries with photovoltaic plants on a large scale.</a:t>
            </a:r>
          </a:p>
        </p:txBody>
      </p:sp>
      <p:pic>
        <p:nvPicPr>
          <p:cNvPr id="2052" name="Picture 4" descr="What is a microgrid? Watch this video | Microgrid Knowledge">
            <a:extLst>
              <a:ext uri="{FF2B5EF4-FFF2-40B4-BE49-F238E27FC236}">
                <a16:creationId xmlns:a16="http://schemas.microsoft.com/office/drawing/2014/main" id="{8A7A4962-6D2C-04B0-B824-5868F2816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" b="1930"/>
          <a:stretch/>
        </p:blipFill>
        <p:spPr bwMode="auto">
          <a:xfrm>
            <a:off x="6580762" y="2676458"/>
            <a:ext cx="5001638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44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latin typeface="Roboto Slab" pitchFamily="2" charset="0"/>
                <a:ea typeface="Roboto Slab" pitchFamily="2" charset="0"/>
              </a:rPr>
              <a:t>Current Estimation Models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97420A3-A8E9-3038-C022-C602C23D191C}"/>
              </a:ext>
            </a:extLst>
          </p:cNvPr>
          <p:cNvSpPr txBox="1">
            <a:spLocks/>
          </p:cNvSpPr>
          <p:nvPr/>
        </p:nvSpPr>
        <p:spPr>
          <a:xfrm>
            <a:off x="838200" y="1533373"/>
            <a:ext cx="2926080" cy="418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Parametric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8E50CC-242A-C595-908D-9C9B7DFD0B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1" y="1952018"/>
            <a:ext cx="10515599" cy="351239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Load Fluctuations are modelled in literature by various parametric distributions such as: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Gaussian [2]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Beta [3-4]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Weibull [5]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Log-Normal [5]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Erlang [5]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A4D77C8-BCDF-3CEE-7D98-E05F70E511ED}"/>
              </a:ext>
            </a:extLst>
          </p:cNvPr>
          <p:cNvSpPr txBox="1">
            <a:spLocks/>
          </p:cNvSpPr>
          <p:nvPr/>
        </p:nvSpPr>
        <p:spPr>
          <a:xfrm>
            <a:off x="838200" y="4271613"/>
            <a:ext cx="2926080" cy="418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Nonparametric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002562-0EEF-F154-FC30-7C24A3312C0C}"/>
              </a:ext>
            </a:extLst>
          </p:cNvPr>
          <p:cNvSpPr/>
          <p:nvPr/>
        </p:nvSpPr>
        <p:spPr>
          <a:xfrm>
            <a:off x="5192563" y="2734415"/>
            <a:ext cx="5625147" cy="10058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Without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significant evidence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, assuming electrical load data follows a Gaussian or Beta distribution is dangerous as it may lead to wrong analyses.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0DC3E5-0835-5768-1295-395F32F899B7}"/>
              </a:ext>
            </a:extLst>
          </p:cNvPr>
          <p:cNvSpPr txBox="1"/>
          <p:nvPr/>
        </p:nvSpPr>
        <p:spPr>
          <a:xfrm>
            <a:off x="838201" y="4687308"/>
            <a:ext cx="109711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To address the rigid assumptions of parametric distributions and improve accuracy of estimation, electric load has been modelled by nonparametric distributions: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31059-D8C6-FDA6-CC50-4B67B2346EE2}"/>
              </a:ext>
            </a:extLst>
          </p:cNvPr>
          <p:cNvSpPr txBox="1"/>
          <p:nvPr/>
        </p:nvSpPr>
        <p:spPr>
          <a:xfrm>
            <a:off x="931100" y="5461768"/>
            <a:ext cx="6335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Gaussian Mixture Models [6]</a:t>
            </a:r>
          </a:p>
          <a:p>
            <a:pPr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Bayesian Approaches [7]</a:t>
            </a:r>
          </a:p>
        </p:txBody>
      </p:sp>
    </p:spTree>
    <p:extLst>
      <p:ext uri="{BB962C8B-B14F-4D97-AF65-F5344CB8AC3E}">
        <p14:creationId xmlns:p14="http://schemas.microsoft.com/office/powerpoint/2010/main" val="43205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latin typeface="Roboto Slab" pitchFamily="2" charset="0"/>
                <a:ea typeface="Roboto Slab" pitchFamily="2" charset="0"/>
              </a:rPr>
              <a:t>Proposed RTLLR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6F337-F08C-3AC7-FED2-BBEA4D7A2E92}"/>
              </a:ext>
            </a:extLst>
          </p:cNvPr>
          <p:cNvSpPr txBox="1"/>
          <p:nvPr/>
        </p:nvSpPr>
        <p:spPr>
          <a:xfrm>
            <a:off x="838200" y="2251754"/>
            <a:ext cx="10239175" cy="2715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Low" rtl="0">
              <a:lnSpc>
                <a:spcPct val="13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rPr>
              <a:t>We propose a nonparametric method called Root Transform Local Linear Regression (RTLLR) for estimating electric load data. RTLLR is easy to use and computationally efficient.</a:t>
            </a:r>
            <a:endParaRPr lang="en-US" sz="2200" dirty="0">
              <a:effectLst/>
              <a:latin typeface="Roboto light" panose="02000000000000000000" pitchFamily="2" charset="0"/>
              <a:ea typeface="Roboto light" panose="02000000000000000000" pitchFamily="2" charset="0"/>
              <a:cs typeface="Traditional Arabic" panose="02020603050405020304" pitchFamily="18" charset="-78"/>
            </a:endParaRPr>
          </a:p>
          <a:p>
            <a:pPr marL="342900" marR="0" lvl="0" indent="-342900" algn="justLow" rtl="0">
              <a:lnSpc>
                <a:spcPct val="130000"/>
              </a:lnSpc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rPr>
              <a:t>Intensive comparative analysis with traditional parametric and nonparametric load density estimation models is conducted.</a:t>
            </a:r>
            <a:endParaRPr lang="en-US" sz="2200" dirty="0">
              <a:effectLst/>
              <a:latin typeface="Roboto light" panose="02000000000000000000" pitchFamily="2" charset="0"/>
              <a:ea typeface="Roboto light" panose="02000000000000000000" pitchFamily="2" charset="0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890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508EB2-C482-8C42-B115-A993211B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73200" y="2989891"/>
            <a:ext cx="9438640" cy="1088604"/>
          </a:xfrm>
        </p:spPr>
        <p:txBody>
          <a:bodyPr/>
          <a:lstStyle/>
          <a:p>
            <a:r>
              <a:rPr lang="en-US" sz="6600" dirty="0">
                <a:latin typeface="Roboto Slab" pitchFamily="2" charset="0"/>
                <a:ea typeface="Roboto Slab" pitchFamily="2" charset="0"/>
              </a:rPr>
              <a:t>Electric 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557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Electric Load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A38F-1329-CB45-8996-F9A35C42D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7" y="2523982"/>
            <a:ext cx="5710383" cy="3338061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567 Enterprise locations analyzed.</a:t>
            </a:r>
          </a:p>
          <a:p>
            <a:pPr>
              <a:spcAft>
                <a:spcPts val="24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Only locations with a year’s worth of data analyzed</a:t>
            </a:r>
          </a:p>
          <a:p>
            <a:pPr>
              <a:spcAft>
                <a:spcPts val="24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Electric Power in kWh was collected per half-hour intervals.</a:t>
            </a:r>
          </a:p>
          <a:p>
            <a:pPr>
              <a:spcAft>
                <a:spcPts val="24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Enterprises were divided further into sectors and number of employees.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400DE9F-771F-47D0-339B-6E98EAD3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582" y="2689698"/>
            <a:ext cx="4927998" cy="333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9D8BA-6316-5F14-1B6D-0FEE5BF2AE38}"/>
              </a:ext>
            </a:extLst>
          </p:cNvPr>
          <p:cNvSpPr txBox="1"/>
          <p:nvPr/>
        </p:nvSpPr>
        <p:spPr>
          <a:xfrm>
            <a:off x="838197" y="1628541"/>
            <a:ext cx="104556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512064">
              <a:spcAft>
                <a:spcPts val="24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Data collected from the Customer-Led Network Revolution based in UK. </a:t>
            </a:r>
            <a:endParaRPr lang="en-US" sz="2200" dirty="0">
              <a:solidFill>
                <a:srgbClr val="FF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87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EEE PES">
      <a:dk1>
        <a:srgbClr val="000000"/>
      </a:dk1>
      <a:lt1>
        <a:srgbClr val="FFFFFF"/>
      </a:lt1>
      <a:dk2>
        <a:srgbClr val="006341"/>
      </a:dk2>
      <a:lt2>
        <a:srgbClr val="78BE20"/>
      </a:lt2>
      <a:accent1>
        <a:srgbClr val="00833C"/>
      </a:accent1>
      <a:accent2>
        <a:srgbClr val="658D1B"/>
      </a:accent2>
      <a:accent3>
        <a:srgbClr val="00619B"/>
      </a:accent3>
      <a:accent4>
        <a:srgbClr val="FFD1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algn="r">
          <a:defRPr b="1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1293</Words>
  <Application>Microsoft Office PowerPoint</Application>
  <PresentationFormat>Widescreen</PresentationFormat>
  <Paragraphs>182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Calibri (body)</vt:lpstr>
      <vt:lpstr>Cambria Math</vt:lpstr>
      <vt:lpstr>Roboto</vt:lpstr>
      <vt:lpstr>Roboto </vt:lpstr>
      <vt:lpstr>Roboto Light</vt:lpstr>
      <vt:lpstr>Roboto Light</vt:lpstr>
      <vt:lpstr>Roboto Slab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McNally</dc:creator>
  <cp:lastModifiedBy>Begad ElHouty</cp:lastModifiedBy>
  <cp:revision>80</cp:revision>
  <dcterms:created xsi:type="dcterms:W3CDTF">2021-11-01T16:40:17Z</dcterms:created>
  <dcterms:modified xsi:type="dcterms:W3CDTF">2023-03-14T06:57:44Z</dcterms:modified>
</cp:coreProperties>
</file>